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Proxima Nova" panose="020B0604020202020204" charset="0"/>
      <p:regular r:id="rId14"/>
      <p:bold r:id="rId15"/>
      <p:italic r:id="rId16"/>
      <p:boldItalic r:id="rId17"/>
    </p:embeddedFont>
    <p:embeddedFont>
      <p:font typeface="Roboto Medium" panose="02000000000000000000" pitchFamily="2" charset="0"/>
      <p:regular r:id="rId18"/>
      <p:bold r:id="rId19"/>
      <p:italic r:id="rId20"/>
      <p:boldItalic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54052B-F15F-4F95-B3F2-D56C5806CF3D}">
  <a:tblStyle styleId="{D754052B-F15F-4F95-B3F2-D56C5806CF3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901" autoAdjust="0"/>
  </p:normalViewPr>
  <p:slideViewPr>
    <p:cSldViewPr snapToGrid="0">
      <p:cViewPr varScale="1">
        <p:scale>
          <a:sx n="94" d="100"/>
          <a:sy n="94" d="100"/>
        </p:scale>
        <p:origin x="1138" y="6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a227f1b722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a227f1b722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cfcf9e770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2cfcf9e770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AIGA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Anything else from that meeting?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JCA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Swiftie Society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ADSC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Algorithm is decided, Rec system to be implemented before next fall</a:t>
            </a: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2a1434c633e_0_7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2a1434c633e_0_7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Total Minutes Listened: Sum[ (album_i length in minutes) * (discussion attendance for album_i) ].</a:t>
            </a:r>
            <a:endParaRPr/>
          </a:p>
          <a:p>
            <a:pPr marL="9144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Inherently assumes every member present at the meeting listens to an album exactly once. Although this is nowhere near an accurate metric to reality, it's just a fun way to quantify the minutes listened by the whole org.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1434c633e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2a1434c633e_0_1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worth mentioning: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Funny enough, the highest rated album this semester isn't even in the top-10 highest ratings of all time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This statistic counts summer discussions, even though summer ratings tend to be more volatile and less reflective of the whole org because of lower attendance.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If we choose to exclude summer discussions, </a:t>
            </a:r>
            <a:r>
              <a:rPr lang="en" i="1"/>
              <a:t>Titanic Rising</a:t>
            </a:r>
            <a:r>
              <a:rPr lang="en"/>
              <a:t> becomes the 6th highest rated album in club history.</a:t>
            </a:r>
            <a:endParaRPr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/>
              <a:t>Only Lauryn Hill (Fall '22, 8.94), GKMC (Spring '23, 8.92), TPAB (Fall '23, 8.84), Amy Winehouse (Fall '22, 8.50), and AFUT (Fall '22, 8.43) surpass it.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The overall range of scores of 1.32 (6.88 - 8.20) is lower than any other semester in the club's history.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2a1434c633e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2a1434c633e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Also worth mentioning: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The </a:t>
            </a:r>
            <a:r>
              <a:rPr lang="en" i="1" dirty="0"/>
              <a:t>House of Balloons</a:t>
            </a:r>
            <a:r>
              <a:rPr lang="en" dirty="0"/>
              <a:t> 1.08 standard deviation is the highest minimum standard deviation AOTW has had in its history.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This is a great sign for the club, since it shows that AOTW has cultivated a safe environment where people are free to discuss their true opinions without fear of harassment.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Only two albums in the ("modern") AOTW era have a higher controversy score than </a:t>
            </a:r>
            <a:r>
              <a:rPr lang="en" i="1" dirty="0"/>
              <a:t>Rio</a:t>
            </a:r>
            <a:r>
              <a:rPr lang="en" dirty="0"/>
              <a:t>: </a:t>
            </a:r>
            <a:r>
              <a:rPr lang="en" i="1" dirty="0"/>
              <a:t>For the first time</a:t>
            </a:r>
            <a:r>
              <a:rPr lang="en" dirty="0"/>
              <a:t> by BC,NR (2.15) and </a:t>
            </a:r>
            <a:r>
              <a:rPr lang="en" i="1" dirty="0"/>
              <a:t>Whole Lotta Red</a:t>
            </a:r>
            <a:r>
              <a:rPr lang="en" dirty="0"/>
              <a:t> by Playboi Carti (2.50)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The original TPAB rating does have a 2.86 stdev, but also it's unfair to consider this since this was before the club was even officially recognized by A&amp;M and also 6 people came to that meeting anyways</a:t>
            </a: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2a1434c633e_0_7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2a1434c633e_0_7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Also worth mentioning: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Weyes Blood being the highest rated pop album in (post-Summer '22) AOTW history, even with a high attendance of 55 people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Probably not worth mentioning but I'll still put it here:</a:t>
            </a:r>
            <a:endParaRPr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</a:pPr>
            <a:r>
              <a:rPr lang="en">
                <a:solidFill>
                  <a:schemeClr val="dk1"/>
                </a:solidFill>
              </a:rPr>
              <a:t>The </a:t>
            </a:r>
            <a:r>
              <a:rPr lang="en" i="1">
                <a:solidFill>
                  <a:schemeClr val="dk1"/>
                </a:solidFill>
              </a:rPr>
              <a:t>Rio</a:t>
            </a:r>
            <a:r>
              <a:rPr lang="en">
                <a:solidFill>
                  <a:schemeClr val="dk1"/>
                </a:solidFill>
              </a:rPr>
              <a:t> soundtrack is the lowest-scoring wild card album in (post-Summer '22) club history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a1434c633e_0_3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a1434c633e_0_3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29 subgenres is a record number of subgenres in a single semester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2a1434c633e_0_4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2a1434c633e_0_4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In spite of what the range suggests, only 2 of the 12 albums were made before the 21st century: </a:t>
            </a:r>
            <a:r>
              <a:rPr lang="en" i="1" dirty="0"/>
              <a:t>Mignonne</a:t>
            </a:r>
            <a:r>
              <a:rPr lang="en" dirty="0"/>
              <a:t> (1978) and </a:t>
            </a:r>
            <a:r>
              <a:rPr lang="en" i="1" dirty="0"/>
              <a:t>The Four Seasons</a:t>
            </a:r>
            <a:r>
              <a:rPr lang="en" dirty="0"/>
              <a:t> (published by Vivaldi in 1725, recorded by Israel Philharmonic in 1985). Every other album we discussed this semester was made after the year 2000.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In case you're curious about what albums we discussed for "year with the most albums featured as AOTW", in order of discussion: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2012: </a:t>
            </a:r>
            <a:r>
              <a:rPr lang="en" i="1" dirty="0"/>
              <a:t>Night Visions</a:t>
            </a:r>
            <a:r>
              <a:rPr lang="en" dirty="0"/>
              <a:t>, </a:t>
            </a:r>
            <a:r>
              <a:rPr lang="en" i="1" dirty="0"/>
              <a:t>Bloom</a:t>
            </a:r>
            <a:r>
              <a:rPr lang="en" dirty="0"/>
              <a:t>, </a:t>
            </a:r>
            <a:r>
              <a:rPr lang="en" i="1" dirty="0"/>
              <a:t>channel ORANGE</a:t>
            </a:r>
            <a:r>
              <a:rPr lang="en" dirty="0"/>
              <a:t>, </a:t>
            </a:r>
            <a:r>
              <a:rPr lang="en" i="1" dirty="0"/>
              <a:t>good kid m.A.A.d city</a:t>
            </a:r>
            <a:r>
              <a:rPr lang="en" dirty="0"/>
              <a:t>, and </a:t>
            </a:r>
            <a:r>
              <a:rPr lang="en" i="1" dirty="0"/>
              <a:t>The Money Store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2021: </a:t>
            </a:r>
            <a:r>
              <a:rPr lang="en" i="1" dirty="0"/>
              <a:t>By The Time I Get To Phoenix</a:t>
            </a:r>
            <a:r>
              <a:rPr lang="en" dirty="0"/>
              <a:t>, </a:t>
            </a:r>
            <a:r>
              <a:rPr lang="en" i="1" dirty="0"/>
              <a:t>To See The Next Part of the Dream</a:t>
            </a:r>
            <a:r>
              <a:rPr lang="en" dirty="0"/>
              <a:t>, </a:t>
            </a:r>
            <a:r>
              <a:rPr lang="en" i="1" dirty="0"/>
              <a:t>For the first time</a:t>
            </a:r>
            <a:r>
              <a:rPr lang="en" dirty="0"/>
              <a:t>, </a:t>
            </a:r>
            <a:r>
              <a:rPr lang="en" i="1" dirty="0"/>
              <a:t>Blue Banisters</a:t>
            </a:r>
            <a:r>
              <a:rPr lang="en" dirty="0"/>
              <a:t>, and </a:t>
            </a:r>
            <a:r>
              <a:rPr lang="en" i="1" dirty="0"/>
              <a:t>Nurture</a:t>
            </a: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6f8acd872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6f8acd872c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3blue1brown-ass transition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/>
              <a:t>This is a graph of album release years vs. album score</a:t>
            </a:r>
            <a:endParaRPr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/>
              <a:t>Dots in blue are for albums discussed this semester, dots in grey are for every other semester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a1434c633e_0_5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a1434c633e_0_5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Also worth mentioning: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Albums frequently nominated tend to eventually become AOTW!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All 4 of Spring 2023's most nominated eventually had discussions (</a:t>
            </a:r>
            <a:r>
              <a:rPr lang="en" i="1" dirty="0"/>
              <a:t>Weezer</a:t>
            </a:r>
            <a:r>
              <a:rPr lang="en" dirty="0"/>
              <a:t>, </a:t>
            </a:r>
            <a:r>
              <a:rPr lang="en" i="1" dirty="0"/>
              <a:t>Give Up</a:t>
            </a:r>
            <a:r>
              <a:rPr lang="en" dirty="0"/>
              <a:t>, </a:t>
            </a:r>
            <a:r>
              <a:rPr lang="en" i="1" dirty="0"/>
              <a:t>98.12.28, Blue Banisters</a:t>
            </a:r>
            <a:r>
              <a:rPr lang="en" dirty="0"/>
              <a:t>)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4 of the 6 most nominated in Fall 2023 eventually had discussions (</a:t>
            </a:r>
            <a:r>
              <a:rPr lang="en" i="1" dirty="0"/>
              <a:t>Titanic Rising</a:t>
            </a:r>
            <a:r>
              <a:rPr lang="en" dirty="0"/>
              <a:t>, </a:t>
            </a:r>
            <a:r>
              <a:rPr lang="en" i="1" dirty="0"/>
              <a:t>Atrocity Exhibition</a:t>
            </a:r>
            <a:r>
              <a:rPr lang="en" dirty="0"/>
              <a:t>, </a:t>
            </a:r>
            <a:r>
              <a:rPr lang="en" i="1" dirty="0"/>
              <a:t>Turn On The Bright Lights</a:t>
            </a:r>
            <a:r>
              <a:rPr lang="en" dirty="0"/>
              <a:t>, </a:t>
            </a:r>
            <a:r>
              <a:rPr lang="en" i="1" dirty="0"/>
              <a:t>Rodeo</a:t>
            </a:r>
            <a:r>
              <a:rPr lang="en" dirty="0"/>
              <a:t>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[EXTRA] Of the 268 albums, on top of 3 albums being nominated four times: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220 were nominated just once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30 were nominated twice</a:t>
            </a:r>
            <a:endParaRPr dirty="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dirty="0"/>
              <a:t>15 were nominated three times. In case you're curious, these albums were:</a:t>
            </a:r>
            <a:endParaRPr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Bladee - </a:t>
            </a:r>
            <a:r>
              <a:rPr lang="en" i="1" dirty="0"/>
              <a:t>Icedancer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Chappell Roan - </a:t>
            </a:r>
            <a:r>
              <a:rPr lang="en" i="1" dirty="0"/>
              <a:t>The Rise and Fall of a Midwest Princess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Death Grips - </a:t>
            </a:r>
            <a:r>
              <a:rPr lang="en" i="1" dirty="0"/>
              <a:t>The Money Store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Depeche Mode - </a:t>
            </a:r>
            <a:r>
              <a:rPr lang="en" i="1" dirty="0"/>
              <a:t>Violator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Freddie Gibbs - </a:t>
            </a:r>
            <a:r>
              <a:rPr lang="en" i="1" dirty="0"/>
              <a:t>Piñata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George Clanton - </a:t>
            </a:r>
            <a:r>
              <a:rPr lang="en" i="1" dirty="0"/>
              <a:t>Slide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Lady Gaga - </a:t>
            </a:r>
            <a:r>
              <a:rPr lang="en" i="1" dirty="0"/>
              <a:t>ARTPOP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Mid-Air Thief - </a:t>
            </a:r>
            <a:r>
              <a:rPr lang="en" i="1" dirty="0"/>
              <a:t>Crumbling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Nine Inch Nails - </a:t>
            </a:r>
            <a:r>
              <a:rPr lang="en" i="1" dirty="0"/>
              <a:t>The Downward Spiral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PinkPantheress - </a:t>
            </a:r>
            <a:r>
              <a:rPr lang="en" i="1" dirty="0"/>
              <a:t>Heaven knows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Queens of the Stone Age - </a:t>
            </a:r>
            <a:r>
              <a:rPr lang="en" i="1" dirty="0"/>
              <a:t>Songs For The Deaf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Sewerslvt - </a:t>
            </a:r>
            <a:r>
              <a:rPr lang="en" i="1" dirty="0"/>
              <a:t>Draining Love Story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The Avalanches - </a:t>
            </a:r>
            <a:r>
              <a:rPr lang="en" i="1" dirty="0"/>
              <a:t>Since I Left You</a:t>
            </a:r>
            <a:endParaRPr i="1" dirty="0"/>
          </a:p>
          <a:p>
            <a:pPr marL="1371600" lvl="2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■"/>
            </a:pPr>
            <a:r>
              <a:rPr lang="en" dirty="0"/>
              <a:t>Weezer - </a:t>
            </a:r>
            <a:r>
              <a:rPr lang="en" i="1" dirty="0"/>
              <a:t>Pinkerton</a:t>
            </a:r>
            <a:endParaRPr i="1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31a7eb449042735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31a7eb449042735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ARTISTS BY LOCATION: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California: Weyes Blood (Santa Monica), Childish Gambino (Edwards Air Force Base), Death Grips (Sacramento)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Houston, TX: Travis Scott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Atlanta, GA: Porter Robinson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Northeastern Corridor: Interpol (New York City, NY), Have A Nice Life (Middletown, CT)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Toronto, Canada: The Weeknd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Rio de Janeiro, Brazil: Sergio Mendes (lead composer of </a:t>
            </a:r>
            <a:r>
              <a:rPr lang="en" i="1" dirty="0"/>
              <a:t>Rio</a:t>
            </a:r>
            <a:r>
              <a:rPr lang="en" dirty="0"/>
              <a:t> soundtrack)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London, United Kingdom: Kero Kero Bonito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Venice, Italy: Antonio Vivaldi</a:t>
            </a:r>
            <a:endParaRPr dirty="0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" dirty="0"/>
              <a:t>Tokyo, Japan: Taeko Onuki</a:t>
            </a: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11" Type="http://schemas.openxmlformats.org/officeDocument/2006/relationships/image" Target="../media/image6.png"/><Relationship Id="rId5" Type="http://schemas.openxmlformats.org/officeDocument/2006/relationships/image" Target="../media/image35.png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image" Target="../media/image34.png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4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6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5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9.png"/><Relationship Id="rId15" Type="http://schemas.openxmlformats.org/officeDocument/2006/relationships/image" Target="../media/image11.png"/><Relationship Id="rId10" Type="http://schemas.openxmlformats.org/officeDocument/2006/relationships/image" Target="../media/image6.png"/><Relationship Id="rId4" Type="http://schemas.openxmlformats.org/officeDocument/2006/relationships/image" Target="../media/image18.png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0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jr2LXuzpHlRgsER30Mdw8leTd96g_F3V/view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jpg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r="2219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 rot="1663368">
            <a:off x="1178558" y="2175281"/>
            <a:ext cx="1142104" cy="1142104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 rot="-782588">
            <a:off x="4053059" y="2089292"/>
            <a:ext cx="1141859" cy="1141859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 rot="776022">
            <a:off x="6312422" y="1495157"/>
            <a:ext cx="1141972" cy="1141972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 rot="1113807">
            <a:off x="4617423" y="3791052"/>
            <a:ext cx="1142123" cy="1142123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 rot="-293766">
            <a:off x="6371453" y="3834172"/>
            <a:ext cx="1142368" cy="1142368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 rot="-598910">
            <a:off x="7659837" y="2827650"/>
            <a:ext cx="1142291" cy="1142291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 rot="-625641">
            <a:off x="2740411" y="2827831"/>
            <a:ext cx="1142061" cy="1142061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 rot="1654074">
            <a:off x="7759943" y="1084793"/>
            <a:ext cx="1142180" cy="1142180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 rot="-238575">
            <a:off x="5982022" y="201487"/>
            <a:ext cx="1142149" cy="1142149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 rot="1888642">
            <a:off x="5426849" y="2640589"/>
            <a:ext cx="1142175" cy="1142175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 rot="-1242347">
            <a:off x="3013036" y="1015149"/>
            <a:ext cx="1142068" cy="1142068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/>
          <p:nvPr/>
        </p:nvSpPr>
        <p:spPr>
          <a:xfrm rot="846555">
            <a:off x="4635752" y="615076"/>
            <a:ext cx="1142053" cy="1142053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 txBox="1"/>
          <p:nvPr/>
        </p:nvSpPr>
        <p:spPr>
          <a:xfrm>
            <a:off x="312850" y="332650"/>
            <a:ext cx="3000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Your Spring ‘24</a:t>
            </a:r>
            <a:endParaRPr sz="28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Albums</a:t>
            </a:r>
            <a:endParaRPr sz="28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68" name="Google Shape;68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678158">
            <a:off x="1255013" y="2251738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1081358">
            <a:off x="4693887" y="3867538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606495">
            <a:off x="2811000" y="2904262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-1159220">
            <a:off x="3089487" y="1091587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752867">
            <a:off x="4129412" y="2165650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75883">
            <a:off x="6388900" y="1571625"/>
            <a:ext cx="989175" cy="989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1648057">
            <a:off x="7836437" y="1161288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-304405">
            <a:off x="6442350" y="3910763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 rot="-593510">
            <a:off x="7736375" y="2904262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 rot="833190">
            <a:off x="4712187" y="692288"/>
            <a:ext cx="989175" cy="98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 rot="1907165">
            <a:off x="5503337" y="2717088"/>
            <a:ext cx="989176" cy="989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 rot="-284048">
            <a:off x="6058525" y="277975"/>
            <a:ext cx="989151" cy="989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22D47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AOTW Collaborations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14" name="Google Shape;214;p22"/>
          <p:cNvSpPr txBox="1"/>
          <p:nvPr/>
        </p:nvSpPr>
        <p:spPr>
          <a:xfrm>
            <a:off x="440875" y="1017725"/>
            <a:ext cx="59058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●"/>
            </a:pPr>
            <a:r>
              <a:rPr lang="en" sz="1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AOTW x Aggies in Graphic Arts</a:t>
            </a:r>
            <a:endParaRPr sz="12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March 7, 2024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Collab with AIGA to listen to </a:t>
            </a:r>
            <a:r>
              <a:rPr lang="en" sz="1200" b="1" i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Deathconsciousness</a:t>
            </a: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 and create DIY album covers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●"/>
            </a:pPr>
            <a:r>
              <a:rPr lang="en" sz="1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AOTW x Japanese Cultural Association</a:t>
            </a:r>
            <a:endParaRPr sz="12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April 8, 2024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Collab with JCA to share Japanese culture and listen to </a:t>
            </a:r>
            <a:r>
              <a:rPr lang="en" sz="1200" b="1" i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Mignonne</a:t>
            </a:r>
            <a:endParaRPr sz="1200" b="1" i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■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First AOTW discussion done in collaboration with another student org!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●"/>
            </a:pPr>
            <a:r>
              <a:rPr lang="en" sz="1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AOTW x TAMU Swiftie Society</a:t>
            </a:r>
            <a:endParaRPr sz="12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April 18-19, 2024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2nd collab with TAMU Swiftie Society to celebrate the release of </a:t>
            </a:r>
            <a:r>
              <a:rPr lang="en" sz="1200" b="1" i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The Tortured Poets Department</a:t>
            </a:r>
            <a:endParaRPr sz="1200" b="1" i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Proxima Nova"/>
              <a:buChar char="●"/>
            </a:pPr>
            <a:r>
              <a:rPr lang="en" sz="1200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AOTW x Aggie Data Science Club</a:t>
            </a:r>
            <a:endParaRPr sz="1200"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[Semester-long event]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○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Collab with ADSC to build an album rec system for the AOTW website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1371600" lvl="2" indent="-304800" algn="l" rtl="0">
              <a:spcBef>
                <a:spcPts val="0"/>
              </a:spcBef>
              <a:spcAft>
                <a:spcPts val="0"/>
              </a:spcAft>
              <a:buClr>
                <a:srgbClr val="A1ADC7"/>
              </a:buClr>
              <a:buSzPts val="1200"/>
              <a:buFont typeface="Proxima Nova"/>
              <a:buChar char="■"/>
            </a:pPr>
            <a:r>
              <a:rPr lang="en" sz="1200" b="1">
                <a:solidFill>
                  <a:srgbClr val="A1ADC7"/>
                </a:solidFill>
                <a:latin typeface="Proxima Nova"/>
                <a:ea typeface="Proxima Nova"/>
                <a:cs typeface="Proxima Nova"/>
                <a:sym typeface="Proxima Nova"/>
              </a:rPr>
              <a:t>In development by automation, To be released Fall 2024</a:t>
            </a:r>
            <a:endParaRPr sz="1200" b="1">
              <a:solidFill>
                <a:srgbClr val="A1ADC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15" name="Google Shape;21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661388">
            <a:off x="6529636" y="1310801"/>
            <a:ext cx="913327" cy="9133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2053170">
            <a:off x="6681999" y="2694952"/>
            <a:ext cx="913326" cy="9133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379682">
            <a:off x="7673470" y="1953275"/>
            <a:ext cx="913325" cy="91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994894">
            <a:off x="7449845" y="3658450"/>
            <a:ext cx="913325" cy="9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4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23"/>
          <p:cNvPicPr preferRelativeResize="0"/>
          <p:nvPr/>
        </p:nvPicPr>
        <p:blipFill rotWithShape="1">
          <a:blip r:embed="rId3">
            <a:alphaModFix/>
          </a:blip>
          <a:srcRect t="47039" r="68351"/>
          <a:stretch/>
        </p:blipFill>
        <p:spPr>
          <a:xfrm>
            <a:off x="0" y="3347138"/>
            <a:ext cx="1951800" cy="1796362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23"/>
          <p:cNvSpPr txBox="1">
            <a:spLocks noGrp="1"/>
          </p:cNvSpPr>
          <p:nvPr>
            <p:ph type="title"/>
          </p:nvPr>
        </p:nvSpPr>
        <p:spPr>
          <a:xfrm>
            <a:off x="311700" y="246900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Spring 2024 Summary</a:t>
            </a:r>
            <a:endParaRPr b="1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5" name="Google Shape;225;p23"/>
          <p:cNvSpPr txBox="1"/>
          <p:nvPr/>
        </p:nvSpPr>
        <p:spPr>
          <a:xfrm>
            <a:off x="495213" y="3303925"/>
            <a:ext cx="2062800" cy="139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Top Albums</a:t>
            </a:r>
            <a:endParaRPr sz="1000" b="1" dirty="0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#1  Titanic Rising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#2  The Four Seasons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#3  House of Balloons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#4  Time 'n' Place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#5  Rodeo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6" name="Google Shape;226;p23"/>
          <p:cNvSpPr txBox="1"/>
          <p:nvPr/>
        </p:nvSpPr>
        <p:spPr>
          <a:xfrm>
            <a:off x="2447013" y="3303925"/>
            <a:ext cx="2149800" cy="139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 dirty="0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Top Songs</a:t>
            </a:r>
            <a:endParaRPr sz="1000" b="1" dirty="0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#1    Hacker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#2    Andromeda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#3    90210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#4    House of Balloons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#5    Only Acting</a:t>
            </a:r>
            <a:endParaRPr sz="12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7" name="Google Shape;227;p23"/>
          <p:cNvSpPr txBox="1"/>
          <p:nvPr/>
        </p:nvSpPr>
        <p:spPr>
          <a:xfrm>
            <a:off x="4467438" y="3303925"/>
            <a:ext cx="19518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Average Album Score</a:t>
            </a:r>
            <a:endParaRPr sz="1000" b="1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7.56</a:t>
            </a:r>
            <a:endParaRPr sz="2000" b="1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8" name="Google Shape;228;p23"/>
          <p:cNvSpPr txBox="1"/>
          <p:nvPr/>
        </p:nvSpPr>
        <p:spPr>
          <a:xfrm>
            <a:off x="6246688" y="3303925"/>
            <a:ext cx="2402100" cy="77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145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Total Minutes Listened</a:t>
            </a:r>
            <a:endParaRPr sz="1000" b="1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57150" lvl="0" indent="11430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23,409</a:t>
            </a:r>
            <a:endParaRPr sz="2000" b="1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229" name="Google Shape;229;p23"/>
          <p:cNvSpPr txBox="1"/>
          <p:nvPr/>
        </p:nvSpPr>
        <p:spPr>
          <a:xfrm>
            <a:off x="7368425" y="4751575"/>
            <a:ext cx="2233500" cy="30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E73E7"/>
                </a:solidFill>
                <a:latin typeface="Roboto Medium"/>
                <a:ea typeface="Roboto Medium"/>
                <a:cs typeface="Roboto Medium"/>
                <a:sym typeface="Roboto Medium"/>
              </a:rPr>
              <a:t>tamu aotw</a:t>
            </a:r>
            <a:endParaRPr sz="1800">
              <a:solidFill>
                <a:srgbClr val="FE73E7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sp>
        <p:nvSpPr>
          <p:cNvPr id="230" name="Google Shape;230;p23"/>
          <p:cNvSpPr txBox="1"/>
          <p:nvPr/>
        </p:nvSpPr>
        <p:spPr>
          <a:xfrm>
            <a:off x="7514748" y="4302475"/>
            <a:ext cx="1583652" cy="4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tamuaotw.com</a:t>
            </a:r>
            <a:endParaRPr b="1" dirty="0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231" name="Google Shape;231;p23"/>
          <p:cNvPicPr preferRelativeResize="0"/>
          <p:nvPr/>
        </p:nvPicPr>
        <p:blipFill rotWithShape="1">
          <a:blip r:embed="rId4">
            <a:alphaModFix/>
          </a:blip>
          <a:srcRect t="17345" b="17689"/>
          <a:stretch/>
        </p:blipFill>
        <p:spPr>
          <a:xfrm>
            <a:off x="0" y="1116928"/>
            <a:ext cx="9144000" cy="6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3"/>
          <p:cNvPicPr preferRelativeResize="0"/>
          <p:nvPr/>
        </p:nvPicPr>
        <p:blipFill rotWithShape="1">
          <a:blip r:embed="rId5">
            <a:alphaModFix/>
          </a:blip>
          <a:srcRect t="49166"/>
          <a:stretch/>
        </p:blipFill>
        <p:spPr>
          <a:xfrm>
            <a:off x="0" y="2422800"/>
            <a:ext cx="9144000" cy="674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3"/>
          <p:cNvPicPr preferRelativeResize="0"/>
          <p:nvPr/>
        </p:nvPicPr>
        <p:blipFill rotWithShape="1">
          <a:blip r:embed="rId6">
            <a:alphaModFix/>
          </a:blip>
          <a:srcRect l="22862" r="22600"/>
          <a:stretch/>
        </p:blipFill>
        <p:spPr>
          <a:xfrm>
            <a:off x="7514748" y="4640575"/>
            <a:ext cx="402625" cy="4060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3"/>
          <p:cNvPicPr preferRelativeResize="0"/>
          <p:nvPr/>
        </p:nvPicPr>
        <p:blipFill rotWithShape="1">
          <a:blip r:embed="rId3">
            <a:alphaModFix/>
          </a:blip>
          <a:srcRect l="52146" t="88612" r="18917"/>
          <a:stretch/>
        </p:blipFill>
        <p:spPr>
          <a:xfrm>
            <a:off x="4262125" y="4844025"/>
            <a:ext cx="1423420" cy="30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3"/>
          <p:cNvPicPr preferRelativeResize="0"/>
          <p:nvPr/>
        </p:nvPicPr>
        <p:blipFill rotWithShape="1">
          <a:blip r:embed="rId3">
            <a:alphaModFix/>
          </a:blip>
          <a:srcRect l="69204" b="49266"/>
          <a:stretch/>
        </p:blipFill>
        <p:spPr>
          <a:xfrm>
            <a:off x="7518875" y="0"/>
            <a:ext cx="1642550" cy="1488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05725" y="961592"/>
            <a:ext cx="984800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261942" y="961639"/>
            <a:ext cx="984800" cy="98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418181" y="961591"/>
            <a:ext cx="984800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74398" y="961592"/>
            <a:ext cx="984800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2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30615" y="961638"/>
            <a:ext cx="984800" cy="984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3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886854" y="961591"/>
            <a:ext cx="984800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3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05736" y="2267475"/>
            <a:ext cx="984808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261962" y="2267475"/>
            <a:ext cx="984808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418163" y="2267475"/>
            <a:ext cx="984808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574365" y="2267475"/>
            <a:ext cx="984808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3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5730616" y="2267475"/>
            <a:ext cx="984808" cy="98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6886842" y="2267475"/>
            <a:ext cx="984808" cy="98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337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4">
            <a:alphaModFix/>
          </a:blip>
          <a:srcRect l="99" r="109"/>
          <a:stretch/>
        </p:blipFill>
        <p:spPr>
          <a:xfrm>
            <a:off x="152400" y="1030800"/>
            <a:ext cx="8839197" cy="3722011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14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28068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Score Averages</a:t>
            </a:r>
            <a:endParaRPr b="1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87" name="Google Shape;87;p14"/>
          <p:cNvSpPr txBox="1">
            <a:spLocks noGrp="1"/>
          </p:cNvSpPr>
          <p:nvPr>
            <p:ph type="title" idx="4294967295"/>
          </p:nvPr>
        </p:nvSpPr>
        <p:spPr>
          <a:xfrm>
            <a:off x="7568293" y="0"/>
            <a:ext cx="1575081" cy="106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Average Score</a:t>
            </a:r>
            <a:endParaRPr sz="14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b="1" dirty="0">
                <a:solidFill>
                  <a:srgbClr val="FE5B49"/>
                </a:solidFill>
                <a:latin typeface="Proxima Nova"/>
                <a:ea typeface="Proxima Nova"/>
                <a:cs typeface="Proxima Nova"/>
                <a:sym typeface="Proxima Nova"/>
              </a:rPr>
              <a:t>7.56</a:t>
            </a:r>
            <a:endParaRPr sz="5300" b="1" dirty="0">
              <a:solidFill>
                <a:srgbClr val="FE5B49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88" name="Google Shape;88;p14"/>
          <p:cNvPicPr preferRelativeResize="0"/>
          <p:nvPr/>
        </p:nvPicPr>
        <p:blipFill rotWithShape="1">
          <a:blip r:embed="rId5">
            <a:alphaModFix/>
          </a:blip>
          <a:srcRect l="36704" t="48686"/>
          <a:stretch/>
        </p:blipFill>
        <p:spPr>
          <a:xfrm>
            <a:off x="3355725" y="2571750"/>
            <a:ext cx="5787650" cy="25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9" name="Google Shape;89;p14"/>
          <p:cNvPicPr preferRelativeResize="0"/>
          <p:nvPr/>
        </p:nvPicPr>
        <p:blipFill rotWithShape="1">
          <a:blip r:embed="rId5">
            <a:alphaModFix/>
          </a:blip>
          <a:srcRect r="83130" b="82884"/>
          <a:stretch/>
        </p:blipFill>
        <p:spPr>
          <a:xfrm rot="-5400000" flipH="1">
            <a:off x="-263650" y="263650"/>
            <a:ext cx="1388100" cy="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29725" y="2385125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017401" y="1436601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09151" y="3007037"/>
            <a:ext cx="570386" cy="57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52611" y="1580125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87822" y="1626976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374347" y="2863189"/>
            <a:ext cx="570374" cy="570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039062" y="2589375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3364774" y="2408350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358236" y="2042900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701623" y="2552400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4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695535" y="2218367"/>
            <a:ext cx="570375" cy="57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4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6023497" y="1626975"/>
            <a:ext cx="570375" cy="570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5"/>
          <p:cNvPicPr preferRelativeResize="0"/>
          <p:nvPr/>
        </p:nvPicPr>
        <p:blipFill rotWithShape="1">
          <a:blip r:embed="rId4">
            <a:alphaModFix/>
          </a:blip>
          <a:srcRect t="169" b="179"/>
          <a:stretch/>
        </p:blipFill>
        <p:spPr>
          <a:xfrm>
            <a:off x="152400" y="1041088"/>
            <a:ext cx="8839202" cy="3701414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5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E0074"/>
                </a:solidFill>
                <a:latin typeface="Proxima Nova"/>
                <a:ea typeface="Proxima Nova"/>
                <a:cs typeface="Proxima Nova"/>
                <a:sym typeface="Proxima Nova"/>
              </a:rPr>
              <a:t>Score Standard Deviations</a:t>
            </a:r>
            <a:endParaRPr b="1">
              <a:solidFill>
                <a:srgbClr val="3E007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09" name="Google Shape;109;p15"/>
          <p:cNvPicPr preferRelativeResize="0"/>
          <p:nvPr/>
        </p:nvPicPr>
        <p:blipFill rotWithShape="1">
          <a:blip r:embed="rId5">
            <a:alphaModFix/>
          </a:blip>
          <a:srcRect l="43750" t="69158"/>
          <a:stretch/>
        </p:blipFill>
        <p:spPr>
          <a:xfrm>
            <a:off x="4000500" y="3592475"/>
            <a:ext cx="5143500" cy="155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5"/>
          <p:cNvPicPr preferRelativeResize="0"/>
          <p:nvPr/>
        </p:nvPicPr>
        <p:blipFill rotWithShape="1">
          <a:blip r:embed="rId5">
            <a:alphaModFix/>
          </a:blip>
          <a:srcRect r="91928" b="88612"/>
          <a:stretch/>
        </p:blipFill>
        <p:spPr>
          <a:xfrm>
            <a:off x="0" y="0"/>
            <a:ext cx="738075" cy="57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355975" y="2150219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034458" y="2269694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345372" y="1757069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044381" y="2564169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895" y="2765521"/>
            <a:ext cx="569459" cy="569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08453" y="1589669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6684175" y="2030725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021459" y="2041937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694822" y="2185400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380175" y="2754849"/>
            <a:ext cx="569450" cy="56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5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367194" y="2431825"/>
            <a:ext cx="569450" cy="56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704775" y="2458875"/>
            <a:ext cx="569450" cy="56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5"/>
          <p:cNvSpPr txBox="1">
            <a:spLocks noGrp="1"/>
          </p:cNvSpPr>
          <p:nvPr>
            <p:ph type="title" idx="4294967295"/>
          </p:nvPr>
        </p:nvSpPr>
        <p:spPr>
          <a:xfrm>
            <a:off x="7576457" y="0"/>
            <a:ext cx="1567543" cy="10689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 b="1" dirty="0">
                <a:solidFill>
                  <a:srgbClr val="3E0074"/>
                </a:solidFill>
                <a:latin typeface="Proxima Nova"/>
                <a:ea typeface="Proxima Nova"/>
                <a:cs typeface="Proxima Nova"/>
                <a:sym typeface="Proxima Nova"/>
              </a:rPr>
              <a:t>Average Stdev</a:t>
            </a:r>
            <a:endParaRPr sz="1400" b="1" dirty="0">
              <a:solidFill>
                <a:srgbClr val="3E0074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300" b="1" dirty="0">
                <a:solidFill>
                  <a:srgbClr val="3E0074"/>
                </a:solidFill>
                <a:latin typeface="Proxima Nova"/>
                <a:ea typeface="Proxima Nova"/>
                <a:cs typeface="Proxima Nova"/>
                <a:sym typeface="Proxima Nova"/>
              </a:rPr>
              <a:t>1.52</a:t>
            </a:r>
            <a:endParaRPr sz="5300" b="1" dirty="0">
              <a:solidFill>
                <a:srgbClr val="3E007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61838"/>
            <a:ext cx="8839201" cy="3782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6"/>
          <p:cNvSpPr txBox="1">
            <a:spLocks noGrp="1"/>
          </p:cNvSpPr>
          <p:nvPr>
            <p:ph type="title"/>
          </p:nvPr>
        </p:nvSpPr>
        <p:spPr>
          <a:xfrm>
            <a:off x="311700" y="345950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Genre vs. Score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30" name="Google Shape;130;p16"/>
          <p:cNvSpPr txBox="1"/>
          <p:nvPr/>
        </p:nvSpPr>
        <p:spPr>
          <a:xfrm>
            <a:off x="0" y="4917575"/>
            <a:ext cx="4189500" cy="3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*counting Special Week albums under the "Other" category</a:t>
            </a:r>
            <a:endParaRPr sz="600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cxnSp>
        <p:nvCxnSpPr>
          <p:cNvPr id="131" name="Google Shape;131;p16"/>
          <p:cNvCxnSpPr/>
          <p:nvPr/>
        </p:nvCxnSpPr>
        <p:spPr>
          <a:xfrm flipH="1">
            <a:off x="752250" y="2325450"/>
            <a:ext cx="383400" cy="138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16"/>
          <p:cNvCxnSpPr/>
          <p:nvPr/>
        </p:nvCxnSpPr>
        <p:spPr>
          <a:xfrm>
            <a:off x="747400" y="2611050"/>
            <a:ext cx="498300" cy="14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16"/>
          <p:cNvCxnSpPr/>
          <p:nvPr/>
        </p:nvCxnSpPr>
        <p:spPr>
          <a:xfrm flipH="1">
            <a:off x="2152700" y="2477925"/>
            <a:ext cx="549600" cy="3435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16"/>
          <p:cNvCxnSpPr/>
          <p:nvPr/>
        </p:nvCxnSpPr>
        <p:spPr>
          <a:xfrm rot="10800000">
            <a:off x="2076275" y="1509575"/>
            <a:ext cx="632400" cy="230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16"/>
          <p:cNvCxnSpPr/>
          <p:nvPr/>
        </p:nvCxnSpPr>
        <p:spPr>
          <a:xfrm flipH="1">
            <a:off x="3692750" y="2916450"/>
            <a:ext cx="959400" cy="25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6"/>
          <p:cNvCxnSpPr/>
          <p:nvPr/>
        </p:nvCxnSpPr>
        <p:spPr>
          <a:xfrm rot="10800000">
            <a:off x="3670075" y="1736800"/>
            <a:ext cx="981600" cy="459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7" name="Google Shape;137;p16"/>
          <p:cNvCxnSpPr/>
          <p:nvPr/>
        </p:nvCxnSpPr>
        <p:spPr>
          <a:xfrm rot="10800000">
            <a:off x="5793875" y="1388075"/>
            <a:ext cx="812700" cy="461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8" name="Google Shape;138;p16"/>
          <p:cNvCxnSpPr/>
          <p:nvPr/>
        </p:nvCxnSpPr>
        <p:spPr>
          <a:xfrm flipH="1">
            <a:off x="5917277" y="1893175"/>
            <a:ext cx="686400" cy="142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9" name="Google Shape;139;p16"/>
          <p:cNvCxnSpPr/>
          <p:nvPr/>
        </p:nvCxnSpPr>
        <p:spPr>
          <a:xfrm flipH="1">
            <a:off x="5669625" y="2327750"/>
            <a:ext cx="934200" cy="15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0" name="Google Shape;140;p16"/>
          <p:cNvCxnSpPr/>
          <p:nvPr/>
        </p:nvCxnSpPr>
        <p:spPr>
          <a:xfrm flipH="1">
            <a:off x="5768400" y="2585575"/>
            <a:ext cx="837000" cy="627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6"/>
          <p:cNvCxnSpPr/>
          <p:nvPr/>
        </p:nvCxnSpPr>
        <p:spPr>
          <a:xfrm rot="10800000">
            <a:off x="7634350" y="1605100"/>
            <a:ext cx="921900" cy="27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2" name="Google Shape;142;p16"/>
          <p:cNvCxnSpPr/>
          <p:nvPr/>
        </p:nvCxnSpPr>
        <p:spPr>
          <a:xfrm flipH="1">
            <a:off x="7743725" y="2802475"/>
            <a:ext cx="819300" cy="1953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43" name="Google Shape;14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16797" y="1852647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22473" y="1128525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426177" y="3106900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21124" y="956022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21128" y="1533050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18500" y="2948350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16797" y="2685303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922473" y="2648178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426177" y="1351675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6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5421124" y="3093303"/>
            <a:ext cx="509650" cy="50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6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5421122" y="2440022"/>
            <a:ext cx="509650" cy="509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6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7416075" y="1182225"/>
            <a:ext cx="509650" cy="50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73E7"/>
        </a:solidFill>
        <a:effectLst/>
      </p:bgPr>
    </p:bg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17"/>
          <p:cNvPicPr preferRelativeResize="0"/>
          <p:nvPr/>
        </p:nvPicPr>
        <p:blipFill rotWithShape="1">
          <a:blip r:embed="rId3">
            <a:alphaModFix/>
          </a:blip>
          <a:srcRect t="47039" r="68351"/>
          <a:stretch/>
        </p:blipFill>
        <p:spPr>
          <a:xfrm>
            <a:off x="0" y="2855100"/>
            <a:ext cx="2486423" cy="22884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17001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3E0074"/>
                </a:solidFill>
                <a:latin typeface="Proxima Nova"/>
                <a:ea typeface="Proxima Nova"/>
                <a:cs typeface="Proxima Nova"/>
                <a:sym typeface="Proxima Nova"/>
              </a:rPr>
              <a:t>Genres</a:t>
            </a:r>
            <a:endParaRPr b="1">
              <a:solidFill>
                <a:srgbClr val="3E007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1" name="Google Shape;161;p17"/>
          <p:cNvSpPr txBox="1"/>
          <p:nvPr/>
        </p:nvSpPr>
        <p:spPr>
          <a:xfrm>
            <a:off x="312450" y="1017725"/>
            <a:ext cx="676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b="1" dirty="0">
                <a:solidFill>
                  <a:srgbClr val="3E0074"/>
                </a:solidFill>
                <a:latin typeface="Proxima Nova"/>
                <a:ea typeface="Proxima Nova"/>
                <a:cs typeface="Proxima Nova"/>
                <a:sym typeface="Proxima Nova"/>
              </a:rPr>
              <a:t>AOTW members listened to 29 sub-genres this Spring, with </a:t>
            </a:r>
            <a:r>
              <a:rPr lang="en" b="1" dirty="0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lighter purple</a:t>
            </a:r>
            <a:r>
              <a:rPr lang="en" b="1" dirty="0">
                <a:solidFill>
                  <a:srgbClr val="3E0074"/>
                </a:solidFill>
                <a:latin typeface="Proxima Nova"/>
                <a:ea typeface="Proxima Nova"/>
                <a:cs typeface="Proxima Nova"/>
                <a:sym typeface="Proxima Nova"/>
              </a:rPr>
              <a:t> indicating genres that were discussed for the first time this semester!</a:t>
            </a:r>
            <a:endParaRPr sz="1000" b="1" dirty="0">
              <a:solidFill>
                <a:srgbClr val="3E0074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62" name="Google Shape;162;p17"/>
          <p:cNvSpPr/>
          <p:nvPr/>
        </p:nvSpPr>
        <p:spPr>
          <a:xfrm>
            <a:off x="8468100" y="-84250"/>
            <a:ext cx="753000" cy="5307600"/>
          </a:xfrm>
          <a:prstGeom prst="rect">
            <a:avLst/>
          </a:prstGeom>
          <a:solidFill>
            <a:srgbClr val="7357FD"/>
          </a:solidFill>
          <a:ln w="9525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7"/>
          <p:cNvSpPr/>
          <p:nvPr/>
        </p:nvSpPr>
        <p:spPr>
          <a:xfrm>
            <a:off x="7792200" y="-84250"/>
            <a:ext cx="675900" cy="5307600"/>
          </a:xfrm>
          <a:prstGeom prst="rect">
            <a:avLst/>
          </a:prstGeom>
          <a:solidFill>
            <a:srgbClr val="FE5B49"/>
          </a:solidFill>
          <a:ln w="9525" cap="flat" cmpd="sng">
            <a:solidFill>
              <a:srgbClr val="FE5B4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64" name="Google Shape;164;p17"/>
          <p:cNvGraphicFramePr/>
          <p:nvPr>
            <p:extLst>
              <p:ext uri="{D42A27DB-BD31-4B8C-83A1-F6EECF244321}">
                <p14:modId xmlns:p14="http://schemas.microsoft.com/office/powerpoint/2010/main" val="404123628"/>
              </p:ext>
            </p:extLst>
          </p:nvPr>
        </p:nvGraphicFramePr>
        <p:xfrm>
          <a:off x="311700" y="1518025"/>
          <a:ext cx="7254600" cy="3179100"/>
        </p:xfrm>
        <a:graphic>
          <a:graphicData uri="http://schemas.openxmlformats.org/drawingml/2006/table">
            <a:tbl>
              <a:tblPr>
                <a:noFill/>
                <a:tableStyleId>{D754052B-F15F-4F95-B3F2-D56C5806CF3D}</a:tableStyleId>
              </a:tblPr>
              <a:tblGrid>
                <a:gridCol w="2418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18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18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79100">
                <a:tc>
                  <a:txBody>
                    <a:bodyPr/>
                    <a:lstStyle/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Alternative Hip Hop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Baroque Pop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Concerto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Electropop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Hardcore Hip Hop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Industrial Hip Hop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Noise Pop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Post-Rock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Southern Hip Hop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Twee Pop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sz="1500" dirty="0">
                        <a:solidFill>
                          <a:srgbClr val="7357FD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Alternative R&amp;B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Brazilian Music</a:t>
                      </a:r>
                      <a:endParaRPr sz="1500" b="1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Downtempo</a:t>
                      </a:r>
                      <a:endParaRPr sz="1500" b="1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Experimental Hip Hop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Indie Pop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Jazz Pop</a:t>
                      </a:r>
                      <a:endParaRPr sz="1500" b="1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Post-Punk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Shoegaze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Synthpop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West Coast Hip Hop</a:t>
                      </a:r>
                      <a:endParaRPr sz="1500" b="1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sz="1500" b="1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Baroque Music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City Pop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EDM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Film Soundtrack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Indie Rock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New Music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7357FD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7357FD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Post-Punk Revival</a:t>
                      </a: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Singer-Songwriter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4130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3E0074"/>
                        </a:buClr>
                        <a:buSzPts val="1600"/>
                        <a:buFont typeface="Arial" panose="020B0604020202020204" pitchFamily="34" charset="0"/>
                        <a:buChar char="•"/>
                      </a:pPr>
                      <a:r>
                        <a:rPr lang="en" sz="1500" b="1" dirty="0">
                          <a:solidFill>
                            <a:srgbClr val="3E0074"/>
                          </a:solidFill>
                          <a:latin typeface="Proxima Nova"/>
                          <a:ea typeface="Proxima Nova"/>
                          <a:cs typeface="Proxima Nova"/>
                          <a:sym typeface="Proxima Nova"/>
                        </a:rPr>
                        <a:t>Trap</a:t>
                      </a:r>
                      <a:endParaRPr sz="1500" b="1" dirty="0">
                        <a:solidFill>
                          <a:srgbClr val="3E0074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  <a:p>
                      <a:pPr marL="285750" lvl="0" indent="-28575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endParaRPr sz="1500" b="1" dirty="0">
                        <a:solidFill>
                          <a:srgbClr val="7357FD"/>
                        </a:solidFill>
                        <a:latin typeface="Proxima Nova"/>
                        <a:ea typeface="Proxima Nova"/>
                        <a:cs typeface="Proxima Nova"/>
                        <a:sym typeface="Proxima Nova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165" name="Google Shape;165;p17"/>
          <p:cNvPicPr preferRelativeResize="0"/>
          <p:nvPr/>
        </p:nvPicPr>
        <p:blipFill rotWithShape="1">
          <a:blip r:embed="rId3">
            <a:alphaModFix/>
          </a:blip>
          <a:srcRect l="52146" t="88612" r="18917"/>
          <a:stretch/>
        </p:blipFill>
        <p:spPr>
          <a:xfrm>
            <a:off x="3441452" y="4697137"/>
            <a:ext cx="2062200" cy="446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E0074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Diversity of Decades</a:t>
            </a:r>
            <a:endParaRPr b="1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1" name="Google Shape;171;p18"/>
          <p:cNvSpPr txBox="1"/>
          <p:nvPr/>
        </p:nvSpPr>
        <p:spPr>
          <a:xfrm>
            <a:off x="440875" y="1017725"/>
            <a:ext cx="48921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AOTW members listened to music spanning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296 years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!</a:t>
            </a: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Thanks to the power of outliers, the oldest album discussed this semester was </a:t>
            </a:r>
            <a:r>
              <a:rPr lang="en" sz="1200" b="1" i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The Four Seasons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by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Antonio Vivaldi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, published in 1725! The most recent album discussed this semester was </a:t>
            </a:r>
            <a:r>
              <a:rPr lang="en" sz="1200" b="1" i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Nurture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by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Porter Robinson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, released in April 2021.</a:t>
            </a: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The time span of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296 years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is the</a:t>
            </a:r>
            <a:r>
              <a:rPr lang="en" sz="1200" b="1" i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 largest</a:t>
            </a:r>
            <a:r>
              <a:rPr lang="en" sz="1200" b="1"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in AOTW history,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quadrupling 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the previous all-time record of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65 years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set by Summer 2023 (1955-2020).</a:t>
            </a: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In spite of the massive outlier,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10 of the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12 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albums were released in the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21st century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! In fact, the majority of discussions were by albums released in the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2010s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, with 7 total albums and an average score of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7.63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amongst them.</a:t>
            </a: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With the discussions of </a:t>
            </a:r>
            <a:r>
              <a:rPr lang="en" sz="1200" b="1" i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The Money Store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and </a:t>
            </a:r>
            <a:r>
              <a:rPr lang="en" sz="1200" b="1" i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Nurture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, the years of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2012 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and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2021 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are tied for the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year with the most albums featured as AOTW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, with </a:t>
            </a:r>
            <a:r>
              <a:rPr lang="en" sz="1200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5</a:t>
            </a:r>
            <a:r>
              <a:rPr lang="en" sz="1200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 albums each.</a:t>
            </a:r>
            <a:endParaRPr sz="1200" b="1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2" name="Google Shape;172;p18"/>
          <p:cNvSpPr txBox="1"/>
          <p:nvPr/>
        </p:nvSpPr>
        <p:spPr>
          <a:xfrm>
            <a:off x="5677125" y="2037525"/>
            <a:ext cx="23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Published 1725</a:t>
            </a:r>
            <a:endParaRPr b="1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73" name="Google Shape;173;p18"/>
          <p:cNvSpPr txBox="1"/>
          <p:nvPr/>
        </p:nvSpPr>
        <p:spPr>
          <a:xfrm>
            <a:off x="5677125" y="4495850"/>
            <a:ext cx="236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E73E7"/>
                </a:solidFill>
                <a:latin typeface="Proxima Nova"/>
                <a:ea typeface="Proxima Nova"/>
                <a:cs typeface="Proxima Nova"/>
                <a:sym typeface="Proxima Nova"/>
              </a:rPr>
              <a:t>Released 2021</a:t>
            </a:r>
            <a:endParaRPr b="1">
              <a:solidFill>
                <a:srgbClr val="FE73E7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74" name="Google Shape;17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9650" y="221250"/>
            <a:ext cx="1816275" cy="181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49650" y="2679575"/>
            <a:ext cx="1816275" cy="1816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lt1"/>
                </a:solidFill>
                <a:latin typeface="Proxima Nova"/>
                <a:ea typeface="Proxima Nova"/>
                <a:cs typeface="Proxima Nova"/>
                <a:sym typeface="Proxima Nova"/>
              </a:rPr>
              <a:t>Just to put it in perspective…</a:t>
            </a:r>
            <a:endParaRPr b="1">
              <a:solidFill>
                <a:schemeClr val="lt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81" name="Google Shape;181;p19" title="GraphSceneZoomOut2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68263" y="1017725"/>
            <a:ext cx="7007472" cy="3941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1FF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874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Nominations</a:t>
            </a:r>
            <a:endParaRPr sz="1300" b="1">
              <a:solidFill>
                <a:srgbClr val="11111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7" name="Google Shape;187;p20"/>
          <p:cNvSpPr/>
          <p:nvPr/>
        </p:nvSpPr>
        <p:spPr>
          <a:xfrm>
            <a:off x="6780775" y="1710850"/>
            <a:ext cx="2161800" cy="26460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7357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7357FD"/>
              </a:solidFill>
            </a:endParaRPr>
          </a:p>
        </p:txBody>
      </p:sp>
      <p:sp>
        <p:nvSpPr>
          <p:cNvPr id="188" name="Google Shape;188;p20"/>
          <p:cNvSpPr txBox="1"/>
          <p:nvPr/>
        </p:nvSpPr>
        <p:spPr>
          <a:xfrm>
            <a:off x="6849463" y="1797400"/>
            <a:ext cx="2024400" cy="2800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Total Number of Nominations</a:t>
            </a:r>
            <a:endParaRPr sz="8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300" b="1" dirty="0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337</a:t>
            </a:r>
            <a:endParaRPr sz="3300" b="1" dirty="0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8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Number of Unique Albums Nominated</a:t>
            </a:r>
            <a:endParaRPr sz="8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 b="1" dirty="0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269</a:t>
            </a:r>
            <a:endParaRPr sz="3300" b="1" dirty="0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8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Number of Unique Artists Nominated</a:t>
            </a:r>
            <a:endParaRPr sz="8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3300" b="1" dirty="0">
                <a:solidFill>
                  <a:srgbClr val="7357FD"/>
                </a:solidFill>
                <a:latin typeface="Proxima Nova"/>
                <a:ea typeface="Proxima Nova"/>
                <a:cs typeface="Proxima Nova"/>
                <a:sym typeface="Proxima Nova"/>
              </a:rPr>
              <a:t>246</a:t>
            </a:r>
            <a:endParaRPr sz="3300" b="1" dirty="0">
              <a:solidFill>
                <a:srgbClr val="7357FD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sp>
        <p:nvSpPr>
          <p:cNvPr id="189" name="Google Shape;189;p20"/>
          <p:cNvSpPr txBox="1"/>
          <p:nvPr/>
        </p:nvSpPr>
        <p:spPr>
          <a:xfrm>
            <a:off x="312450" y="1017725"/>
            <a:ext cx="6105600" cy="3467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In Spring 2024, members made a total of 337 nominations! Every nomination from this semester is currently flashing in the top right corner as a GIF, do you see your nominations?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Of the 269 unique albums, 3 were nominated a whopping 4 times, more than any other album!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BROCKHAMPTON -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SATURATION II</a:t>
            </a:r>
            <a:endParaRPr sz="1200" b="1" i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Kero Kero Bonito -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Time 'n' Place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underscores -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Wallsocket</a:t>
            </a:r>
            <a:endParaRPr sz="1200" b="1" i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Of the 246 unique artists, BROCKHAMPTON had 4 different albums nominated, more than any other artist! The four included: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SATURATION II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SATURATION III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iridescence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and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ROADRUNNER.</a:t>
            </a:r>
            <a:b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</a:b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On top of that, 3 more artists had 3 different albums nominated.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Bob Dylan (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Blonde on Blonde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Blood on the Tracks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Desire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Lady Gaga (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Fame/The Fame Monster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ARTPOP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Chromatica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roxima Nova"/>
              <a:buChar char="●"/>
            </a:pP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The Weeknd (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House of Balloons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Thursday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, </a:t>
            </a:r>
            <a:r>
              <a:rPr lang="en" sz="1200" b="1" i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Dawn FM</a:t>
            </a:r>
            <a:r>
              <a:rPr lang="en" sz="1200" b="1" dirty="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rPr>
              <a:t>)</a:t>
            </a:r>
            <a:endParaRPr sz="1200" b="1" dirty="0">
              <a:solidFill>
                <a:schemeClr val="dk1"/>
              </a:solidFill>
              <a:latin typeface="Proxima Nova"/>
              <a:ea typeface="Proxima Nova"/>
              <a:cs typeface="Proxima Nova"/>
              <a:sym typeface="Proxima Nova"/>
            </a:endParaRPr>
          </a:p>
        </p:txBody>
      </p:sp>
      <p:pic>
        <p:nvPicPr>
          <p:cNvPr id="190" name="Google Shape;1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50989" y="171439"/>
            <a:ext cx="1421375" cy="142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814047">
            <a:off x="3848010" y="2168840"/>
            <a:ext cx="656179" cy="65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906399">
            <a:off x="4688416" y="2094664"/>
            <a:ext cx="656179" cy="656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333221">
            <a:off x="5491211" y="2259090"/>
            <a:ext cx="656180" cy="65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EB1FF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" y="152400"/>
            <a:ext cx="8797638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1806700" y="2147875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1"/>
          <p:cNvPicPr preferRelativeResize="0"/>
          <p:nvPr/>
        </p:nvPicPr>
        <p:blipFill rotWithShape="1">
          <a:blip r:embed="rId5">
            <a:alphaModFix/>
          </a:blip>
          <a:srcRect l="19633" t="40589" r="77230" b="53097"/>
          <a:stretch/>
        </p:blipFill>
        <p:spPr>
          <a:xfrm>
            <a:off x="1825525" y="2126175"/>
            <a:ext cx="286775" cy="3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3977150" y="1432750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1312300" y="1936750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2099550" y="1984250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2400050" y="1743275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2167875" y="1646100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3028225" y="3582525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4287375" y="1673825"/>
            <a:ext cx="435575" cy="452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1"/>
          <p:cNvPicPr preferRelativeResize="0"/>
          <p:nvPr/>
        </p:nvPicPr>
        <p:blipFill rotWithShape="1">
          <a:blip r:embed="rId4">
            <a:alphaModFix/>
          </a:blip>
          <a:srcRect l="65762" t="30323" r="26825" b="55682"/>
          <a:stretch/>
        </p:blipFill>
        <p:spPr>
          <a:xfrm>
            <a:off x="7152000" y="1936750"/>
            <a:ext cx="435575" cy="452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1509</Words>
  <Application>Microsoft Office PowerPoint</Application>
  <PresentationFormat>On-screen Show (16:9)</PresentationFormat>
  <Paragraphs>168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Proxima Nova</vt:lpstr>
      <vt:lpstr>Arial</vt:lpstr>
      <vt:lpstr>Roboto Medium</vt:lpstr>
      <vt:lpstr>Simple Light</vt:lpstr>
      <vt:lpstr>PowerPoint Presentation</vt:lpstr>
      <vt:lpstr>Score Averages</vt:lpstr>
      <vt:lpstr>Score Standard Deviations</vt:lpstr>
      <vt:lpstr>Genre vs. Score</vt:lpstr>
      <vt:lpstr>Genres</vt:lpstr>
      <vt:lpstr>Diversity of Decades</vt:lpstr>
      <vt:lpstr>Just to put it in perspective…</vt:lpstr>
      <vt:lpstr>Nominations</vt:lpstr>
      <vt:lpstr>PowerPoint Presentation</vt:lpstr>
      <vt:lpstr>AOTW Collaborations</vt:lpstr>
      <vt:lpstr>Spring 2024 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Nunes, Eric Edward</cp:lastModifiedBy>
  <cp:revision>1</cp:revision>
  <dcterms:modified xsi:type="dcterms:W3CDTF">2024-11-11T04:18:36Z</dcterms:modified>
</cp:coreProperties>
</file>